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7772400" y="-2286000"/>
            <a:ext cx="6400800" cy="6400800"/>
          </a:xfrm>
          <a:prstGeom prst="ellipse">
            <a:avLst/>
          </a:prstGeom>
          <a:solidFill>
            <a:srgbClr val="A00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1828800" y="4114800"/>
            <a:ext cx="4572000" cy="4572000"/>
          </a:xfrm>
          <a:prstGeom prst="ellipse">
            <a:avLst/>
          </a:prstGeom>
          <a:solidFill>
            <a:srgbClr val="C81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0000"/>
          </a:xfrm>
          <a:prstGeom prst="rect">
            <a:avLst/>
          </a:prstGeom>
          <a:solidFill>
            <a:srgbClr val="D4A0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82296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D4A017"/>
                </a:solidFill>
                <a:latin typeface="JetBrains Mono"/>
              </a:rPr>
              <a:t>● JDT INTRODUCTION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011680"/>
            <a:ext cx="10058400" cy="1828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rgbClr val="F5F5F0"/>
                </a:solidFill>
                <a:latin typeface="Shippori Mincho"/>
              </a:rPr>
              <a:t>Japan Drone Team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3832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2200" b="0" i="1">
                <a:solidFill>
                  <a:srgbClr val="D4A017"/>
                </a:solidFill>
                <a:latin typeface="Shippori Mincho"/>
              </a:rPr>
              <a:t>Who guards Japan's infrastructure?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402336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 i="0">
                <a:solidFill>
                  <a:srgbClr val="C8C8BE"/>
                </a:solidFill>
                <a:latin typeface="Shippori Mincho"/>
              </a:rPr>
              <a:t>日本のインフラを、誰が守るのか。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731520" y="5852160"/>
            <a:ext cx="10515600" cy="6000"/>
          </a:xfrm>
          <a:prstGeom prst="rect">
            <a:avLst/>
          </a:prstGeom>
          <a:solidFill>
            <a:srgbClr val="D4A0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598932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D4A017"/>
                </a:solidFill>
                <a:latin typeface="JetBrains Mono"/>
              </a:rPr>
              <a:t>2026年5月版 · v1.0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0" y="5989320"/>
            <a:ext cx="5029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AEAEAA"/>
                </a:solidFill>
                <a:latin typeface="JetBrains Mono"/>
              </a:rPr>
              <a:t>MAX工業株式会社 / Japan Drone Team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40000"/>
          </a:xfrm>
          <a:prstGeom prst="rect">
            <a:avLst/>
          </a:prstGeom>
          <a:solidFill>
            <a:srgbClr val="D4A0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" y="6355080"/>
            <a:ext cx="11277295" cy="6000"/>
          </a:xfrm>
          <a:prstGeom prst="rect">
            <a:avLst/>
          </a:prstGeom>
          <a:solidFill>
            <a:srgbClr val="E6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6473952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1" i="0">
                <a:solidFill>
                  <a:srgbClr val="888888"/>
                </a:solidFill>
                <a:latin typeface="JetBrains Mono"/>
              </a:rPr>
              <a:t>JAPAN DRONE TEAM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6473952"/>
            <a:ext cx="1219169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00" b="0" i="0">
                <a:solidFill>
                  <a:srgbClr val="888888"/>
                </a:solidFill>
                <a:latin typeface="JetBrains Mono"/>
              </a:rPr>
              <a:t>2026.05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095" y="6473952"/>
            <a:ext cx="914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1" i="0">
                <a:solidFill>
                  <a:srgbClr val="D4A017"/>
                </a:solidFill>
                <a:latin typeface="JetBrains Mono"/>
              </a:rPr>
              <a:t>02 / 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548640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D4A017"/>
                </a:solidFill>
                <a:latin typeface="JetBrains Mono"/>
              </a:rPr>
              <a:t>— 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4864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888888"/>
                </a:solidFill>
                <a:latin typeface="JetBrains Mono"/>
              </a:rPr>
              <a:t>JAPAN'S INFRASTRUCTURE CRISIS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914400"/>
            <a:ext cx="11277295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i="0">
                <a:solidFill>
                  <a:srgbClr val="1A1A1A"/>
                </a:solidFill>
                <a:latin typeface="Shippori Mincho"/>
              </a:rPr>
              <a:t>老朽化するインフラ × 担い手不足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828800"/>
            <a:ext cx="9144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  <a:latin typeface="Yu Gothic"/>
              </a:rPr>
              <a:t>二重の構造的危機が、日本のインフラ維持を脅かしている。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2651760"/>
            <a:ext cx="3611880" cy="2926080"/>
          </a:xfrm>
          <a:prstGeom prst="rect">
            <a:avLst/>
          </a:prstGeom>
          <a:solidFill>
            <a:srgbClr val="FAFAF7"/>
          </a:solidFill>
          <a:ln w="6000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2651760"/>
            <a:ext cx="3611880" cy="50000"/>
          </a:xfrm>
          <a:prstGeom prst="rect">
            <a:avLst/>
          </a:prstGeom>
          <a:solidFill>
            <a:srgbClr val="A00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017520"/>
            <a:ext cx="3063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D4A017"/>
                </a:solidFill>
                <a:latin typeface="JetBrains Mono"/>
              </a:rPr>
              <a:t>DATA 01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3429000"/>
            <a:ext cx="306324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600" b="1" i="0">
                <a:solidFill>
                  <a:srgbClr val="A00020"/>
                </a:solidFill>
                <a:latin typeface="Shippori Mincho"/>
              </a:rPr>
              <a:t>70万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434840"/>
            <a:ext cx="3063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A1A"/>
                </a:solidFill>
                <a:latin typeface="Shippori Mincho"/>
              </a:rPr>
              <a:t>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800600"/>
            <a:ext cx="3063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 i="0">
                <a:solidFill>
                  <a:srgbClr val="555555"/>
                </a:solidFill>
                <a:latin typeface="Yu Gothic"/>
              </a:rPr>
              <a:t>建設後 50 年超の橋梁（2033 年に約 63%）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5303520"/>
            <a:ext cx="30632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0">
                <a:solidFill>
                  <a:srgbClr val="888888"/>
                </a:solidFill>
                <a:latin typeface="JetBrains Mono"/>
              </a:rPr>
              <a:t>出典: 国土交通省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297680" y="2651760"/>
            <a:ext cx="3611880" cy="2926080"/>
          </a:xfrm>
          <a:prstGeom prst="rect">
            <a:avLst/>
          </a:prstGeom>
          <a:solidFill>
            <a:srgbClr val="FAFAF7"/>
          </a:solidFill>
          <a:ln w="6000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297680" y="2651760"/>
            <a:ext cx="3611880" cy="50000"/>
          </a:xfrm>
          <a:prstGeom prst="rect">
            <a:avLst/>
          </a:prstGeom>
          <a:solidFill>
            <a:srgbClr val="A00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0" y="3017520"/>
            <a:ext cx="3063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D4A017"/>
                </a:solidFill>
                <a:latin typeface="JetBrains Mono"/>
              </a:rPr>
              <a:t>DATA 02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0" y="3429000"/>
            <a:ext cx="306324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600" b="1" i="0">
                <a:solidFill>
                  <a:srgbClr val="A00020"/>
                </a:solidFill>
                <a:latin typeface="Shippori Mincho"/>
              </a:rPr>
              <a:t>約 30%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0" y="4434840"/>
            <a:ext cx="3063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A1A"/>
                </a:solidFill>
                <a:latin typeface="Shippori Mincho"/>
              </a:rPr>
              <a:t>減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72000" y="4800600"/>
            <a:ext cx="3063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 i="0">
                <a:solidFill>
                  <a:srgbClr val="555555"/>
                </a:solidFill>
                <a:latin typeface="Yu Gothic"/>
              </a:rPr>
              <a:t>建設業就業者数（1997 年比）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0" y="5303520"/>
            <a:ext cx="30632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0">
                <a:solidFill>
                  <a:srgbClr val="888888"/>
                </a:solidFill>
                <a:latin typeface="JetBrains Mono"/>
              </a:rPr>
              <a:t>出典: 厚生労働省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138160" y="2651760"/>
            <a:ext cx="3611880" cy="2926080"/>
          </a:xfrm>
          <a:prstGeom prst="rect">
            <a:avLst/>
          </a:prstGeom>
          <a:solidFill>
            <a:srgbClr val="FAFAF7"/>
          </a:solidFill>
          <a:ln w="6000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138160" y="2651760"/>
            <a:ext cx="3611880" cy="50000"/>
          </a:xfrm>
          <a:prstGeom prst="rect">
            <a:avLst/>
          </a:prstGeom>
          <a:solidFill>
            <a:srgbClr val="A00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12480" y="3017520"/>
            <a:ext cx="3063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D4A017"/>
                </a:solidFill>
                <a:latin typeface="JetBrains Mono"/>
              </a:rPr>
              <a:t>DATA 03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12480" y="3429000"/>
            <a:ext cx="306324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600" b="1" i="0">
                <a:solidFill>
                  <a:srgbClr val="A00020"/>
                </a:solidFill>
                <a:latin typeface="Shippori Mincho"/>
              </a:rPr>
              <a:t>36%超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412480" y="4434840"/>
            <a:ext cx="30632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A1A"/>
                </a:solidFill>
                <a:latin typeface="Shippori Mincho"/>
              </a:rPr>
              <a:t>が 55歳以上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412480" y="4800600"/>
            <a:ext cx="3063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 i="0">
                <a:solidFill>
                  <a:srgbClr val="555555"/>
                </a:solidFill>
                <a:latin typeface="Yu Gothic"/>
              </a:rPr>
              <a:t>建設業の高齢化率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412480" y="5303520"/>
            <a:ext cx="30632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0">
                <a:solidFill>
                  <a:srgbClr val="888888"/>
                </a:solidFill>
                <a:latin typeface="JetBrains Mono"/>
              </a:rPr>
              <a:t>出典: 国土交通白書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40000"/>
          </a:xfrm>
          <a:prstGeom prst="rect">
            <a:avLst/>
          </a:prstGeom>
          <a:solidFill>
            <a:srgbClr val="D4A0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" y="6355080"/>
            <a:ext cx="11277295" cy="6000"/>
          </a:xfrm>
          <a:prstGeom prst="rect">
            <a:avLst/>
          </a:prstGeom>
          <a:solidFill>
            <a:srgbClr val="E6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6473952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1" i="0">
                <a:solidFill>
                  <a:srgbClr val="888888"/>
                </a:solidFill>
                <a:latin typeface="JetBrains Mono"/>
              </a:rPr>
              <a:t>JAPAN DRONE TEAM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6473952"/>
            <a:ext cx="1219169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00" b="0" i="0">
                <a:solidFill>
                  <a:srgbClr val="888888"/>
                </a:solidFill>
                <a:latin typeface="JetBrains Mono"/>
              </a:rPr>
              <a:t>2026.05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095" y="6473952"/>
            <a:ext cx="914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1" i="0">
                <a:solidFill>
                  <a:srgbClr val="D4A017"/>
                </a:solidFill>
                <a:latin typeface="JetBrains Mono"/>
              </a:rPr>
              <a:t>03 / 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548640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D4A017"/>
                </a:solidFill>
                <a:latin typeface="JetBrains Mono"/>
              </a:rPr>
              <a:t>— 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4864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888888"/>
                </a:solidFill>
                <a:latin typeface="JetBrains Mono"/>
              </a:rPr>
              <a:t>ESPORTS × SECOND CAREER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914400"/>
            <a:ext cx="11277295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i="0">
                <a:solidFill>
                  <a:srgbClr val="1A1A1A"/>
                </a:solidFill>
                <a:latin typeface="Shippori Mincho"/>
              </a:rPr>
              <a:t>ゲーミング適性は、空を飛ぶ。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828800"/>
            <a:ext cx="9144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  <a:latin typeface="Yu Gothic"/>
              </a:rPr>
              <a:t>短いプロ寿命と、ドローン操縦に直結する3つの能力。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2651760"/>
            <a:ext cx="5029200" cy="3017520"/>
          </a:xfrm>
          <a:prstGeom prst="rect">
            <a:avLst/>
          </a:prstGeom>
          <a:solidFill>
            <a:srgbClr val="FAFAF7"/>
          </a:solidFill>
          <a:ln w="6000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2651760"/>
            <a:ext cx="5029200" cy="50000"/>
          </a:xfrm>
          <a:prstGeom prst="rect">
            <a:avLst/>
          </a:prstGeom>
          <a:solidFill>
            <a:srgbClr val="D4A0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283464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D4A017"/>
                </a:solidFill>
                <a:latin typeface="JetBrains Mono"/>
              </a:rPr>
              <a:t>MARKET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3200400"/>
            <a:ext cx="45720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400" b="1" i="0">
                <a:solidFill>
                  <a:srgbClr val="A00020"/>
                </a:solidFill>
                <a:latin typeface="Shippori Mincho"/>
              </a:rPr>
              <a:t>120 億円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114800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1A1A1A"/>
                </a:solidFill>
                <a:latin typeface="Yu Gothic"/>
              </a:rPr>
              <a:t>国内 eスポーツ市場規模（2024）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572000"/>
            <a:ext cx="45720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0" i="0">
                <a:solidFill>
                  <a:srgbClr val="555555"/>
                </a:solidFill>
                <a:latin typeface="Yu Gothic"/>
              </a:rPr>
              <a:t>プロ選手の平均活動年数は短く、引退後のキャリアパスが社会課題。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760720" y="2651760"/>
            <a:ext cx="5943600" cy="3017520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035040" y="2834640"/>
            <a:ext cx="53949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D4A017"/>
                </a:solidFill>
                <a:latin typeface="JetBrains Mono"/>
              </a:rPr>
              <a:t>AFFINITY WITH DRONE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35040" y="3154680"/>
            <a:ext cx="53949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F5F5F0"/>
                </a:solidFill>
                <a:latin typeface="Shippori Mincho"/>
              </a:rPr>
              <a:t>ドローン操縦に直結する 3 つの能力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35040" y="3749039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D4A017"/>
                </a:solidFill>
                <a:latin typeface="Yu Gothic"/>
              </a:rPr>
              <a:t>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0" y="3749039"/>
            <a:ext cx="1828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F5F5F0"/>
                </a:solidFill>
                <a:latin typeface="Shippori Mincho"/>
              </a:rPr>
              <a:t>空間認知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46720" y="3749039"/>
            <a:ext cx="33832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C8C8BE"/>
                </a:solidFill>
                <a:latin typeface="Yu Gothic"/>
              </a:rPr>
              <a:t>3D 空間の即時把握とルート設計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35040" y="4343400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D4A017"/>
                </a:solidFill>
                <a:latin typeface="Yu Gothic"/>
              </a:rPr>
              <a:t>●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0" y="4343400"/>
            <a:ext cx="1828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F5F5F0"/>
                </a:solidFill>
                <a:latin typeface="Shippori Mincho"/>
              </a:rPr>
              <a:t>反射神経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6720" y="4343400"/>
            <a:ext cx="33832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C8C8BE"/>
                </a:solidFill>
                <a:latin typeface="Yu Gothic"/>
              </a:rPr>
              <a:t>操作レイテンシ下での精密操作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035040" y="4937759"/>
            <a:ext cx="274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D4A017"/>
                </a:solidFill>
                <a:latin typeface="Yu Gothic"/>
              </a:rPr>
              <a:t>●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0" y="4937759"/>
            <a:ext cx="1828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F5F5F0"/>
                </a:solidFill>
                <a:latin typeface="Shippori Mincho"/>
              </a:rPr>
              <a:t>集中力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046720" y="4937759"/>
            <a:ext cx="33832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C8C8BE"/>
                </a:solidFill>
                <a:latin typeface="Yu Gothic"/>
              </a:rPr>
              <a:t>長時間ミッションの安定維持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40000"/>
          </a:xfrm>
          <a:prstGeom prst="rect">
            <a:avLst/>
          </a:prstGeom>
          <a:solidFill>
            <a:srgbClr val="D4A0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" y="6355080"/>
            <a:ext cx="11277295" cy="6000"/>
          </a:xfrm>
          <a:prstGeom prst="rect">
            <a:avLst/>
          </a:prstGeom>
          <a:solidFill>
            <a:srgbClr val="E6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6473952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1" i="0">
                <a:solidFill>
                  <a:srgbClr val="888888"/>
                </a:solidFill>
                <a:latin typeface="JetBrains Mono"/>
              </a:rPr>
              <a:t>JAPAN DRONE TEAM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6473952"/>
            <a:ext cx="1219169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00" b="0" i="0">
                <a:solidFill>
                  <a:srgbClr val="888888"/>
                </a:solidFill>
                <a:latin typeface="JetBrains Mono"/>
              </a:rPr>
              <a:t>2026.05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095" y="6473952"/>
            <a:ext cx="914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1" i="0">
                <a:solidFill>
                  <a:srgbClr val="D4A017"/>
                </a:solidFill>
                <a:latin typeface="JetBrains Mono"/>
              </a:rPr>
              <a:t>04 / 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548640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D4A017"/>
                </a:solidFill>
                <a:latin typeface="JetBrains Mono"/>
              </a:rPr>
              <a:t>— 03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4864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888888"/>
                </a:solidFill>
                <a:latin typeface="JetBrains Mono"/>
              </a:rPr>
              <a:t>JDT VISION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914400"/>
            <a:ext cx="11277295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i="0">
                <a:solidFill>
                  <a:srgbClr val="1A1A1A"/>
                </a:solidFill>
                <a:latin typeface="Shippori Mincho"/>
              </a:rPr>
              <a:t>3 つの役割で、社会インフラを支える。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828800"/>
            <a:ext cx="9144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  <a:latin typeface="Yu Gothic"/>
              </a:rPr>
              <a:t>JDT は単なる団体ではない。育成・データ・社会の3層構造。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2651760"/>
            <a:ext cx="3611880" cy="3291840"/>
          </a:xfrm>
          <a:prstGeom prst="rect">
            <a:avLst/>
          </a:prstGeom>
          <a:solidFill>
            <a:srgbClr val="FAFAF7"/>
          </a:solidFill>
          <a:ln w="6000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2651760"/>
            <a:ext cx="91440" cy="3291840"/>
          </a:xfrm>
          <a:prstGeom prst="rect">
            <a:avLst/>
          </a:prstGeom>
          <a:solidFill>
            <a:srgbClr val="A00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7240" y="2971800"/>
            <a:ext cx="914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D4A017"/>
                </a:solidFill>
                <a:latin typeface="JetBrains Mono"/>
              </a:rPr>
              <a:t>01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37360" y="3017520"/>
            <a:ext cx="2148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888888"/>
                </a:solidFill>
                <a:latin typeface="JetBrains Mono"/>
              </a:rPr>
              <a:t>TRAINING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240" y="3520440"/>
            <a:ext cx="3063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 i="0">
                <a:solidFill>
                  <a:srgbClr val="1A1A1A"/>
                </a:solidFill>
                <a:latin typeface="Shippori Mincho"/>
              </a:rPr>
              <a:t>育成プラットフォーム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" y="4160520"/>
            <a:ext cx="306324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50" b="0" i="0">
                <a:solidFill>
                  <a:srgbClr val="555555"/>
                </a:solidFill>
                <a:latin typeface="Yu Gothic"/>
              </a:rPr>
              <a:t>IBIS 講習 → 技術評価 → 大会 の循環。</a:t>
            </a:r>
          </a:p>
          <a:p>
            <a:pPr algn="l">
              <a:lnSpc>
                <a:spcPct val="150000"/>
              </a:lnSpc>
            </a:pPr>
            <a:r>
              <a:rPr sz="1050" b="0" i="0">
                <a:solidFill>
                  <a:srgbClr val="555555"/>
                </a:solidFill>
                <a:latin typeface="Yu Gothic"/>
              </a:rPr>
              <a:t>体系化されたカリキュラムで</a:t>
            </a:r>
          </a:p>
          <a:p>
            <a:pPr algn="l">
              <a:lnSpc>
                <a:spcPct val="150000"/>
              </a:lnSpc>
            </a:pPr>
            <a:r>
              <a:rPr sz="1050" b="0" i="0">
                <a:solidFill>
                  <a:srgbClr val="555555"/>
                </a:solidFill>
                <a:latin typeface="Yu Gothic"/>
              </a:rPr>
              <a:t>A〜D ランクのパイロットを育成。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" y="5120640"/>
            <a:ext cx="228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C8102E"/>
                </a:solidFill>
                <a:latin typeface="Yu Gothic"/>
              </a:rPr>
              <a:t>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" y="5120640"/>
            <a:ext cx="28803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1A1A1A"/>
                </a:solidFill>
                <a:latin typeface="Yu Gothic"/>
              </a:rPr>
              <a:t>IBIS 認定講習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7240" y="5376672"/>
            <a:ext cx="228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C8102E"/>
                </a:solidFill>
                <a:latin typeface="Yu Gothic"/>
              </a:rPr>
              <a:t>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" y="5376672"/>
            <a:ext cx="28803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1A1A1A"/>
                </a:solidFill>
                <a:latin typeface="Yu Gothic"/>
              </a:rPr>
              <a:t>6 軸 20 項目評価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5632704"/>
            <a:ext cx="228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C8102E"/>
                </a:solidFill>
                <a:latin typeface="Yu Gothic"/>
              </a:rPr>
              <a:t>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" y="5632704"/>
            <a:ext cx="28803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1A1A1A"/>
                </a:solidFill>
                <a:latin typeface="Yu Gothic"/>
              </a:rPr>
              <a:t>JDT 全国大会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297680" y="2651760"/>
            <a:ext cx="3611880" cy="3291840"/>
          </a:xfrm>
          <a:prstGeom prst="rect">
            <a:avLst/>
          </a:prstGeom>
          <a:solidFill>
            <a:srgbClr val="FAFAF7"/>
          </a:solidFill>
          <a:ln w="6000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297680" y="2651760"/>
            <a:ext cx="91440" cy="3291840"/>
          </a:xfrm>
          <a:prstGeom prst="rect">
            <a:avLst/>
          </a:prstGeom>
          <a:solidFill>
            <a:srgbClr val="A00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617720" y="2971800"/>
            <a:ext cx="914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D4A017"/>
                </a:solidFill>
                <a:latin typeface="JetBrains Mono"/>
              </a:rPr>
              <a:t>02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577840" y="3017520"/>
            <a:ext cx="2148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888888"/>
                </a:solidFill>
                <a:latin typeface="JetBrains Mono"/>
              </a:rPr>
              <a:t>DATA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617720" y="3520440"/>
            <a:ext cx="3063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 i="0">
                <a:solidFill>
                  <a:srgbClr val="1A1A1A"/>
                </a:solidFill>
                <a:latin typeface="Shippori Mincho"/>
              </a:rPr>
              <a:t>データセンター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17720" y="4160520"/>
            <a:ext cx="306324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50" b="0" i="0">
                <a:solidFill>
                  <a:srgbClr val="555555"/>
                </a:solidFill>
                <a:latin typeface="Yu Gothic"/>
              </a:rPr>
              <a:t>全会員の評価情報・飛行ログを蓄積。</a:t>
            </a:r>
          </a:p>
          <a:p>
            <a:pPr algn="l">
              <a:lnSpc>
                <a:spcPct val="150000"/>
              </a:lnSpc>
            </a:pPr>
            <a:r>
              <a:rPr sz="1050" b="0" i="0">
                <a:solidFill>
                  <a:srgbClr val="555555"/>
                </a:solidFill>
                <a:latin typeface="Yu Gothic"/>
              </a:rPr>
              <a:t>人事評価 API で法人へ提供し</a:t>
            </a:r>
          </a:p>
          <a:p>
            <a:pPr algn="l">
              <a:lnSpc>
                <a:spcPct val="150000"/>
              </a:lnSpc>
            </a:pPr>
            <a:r>
              <a:rPr sz="1050" b="0" i="0">
                <a:solidFill>
                  <a:srgbClr val="555555"/>
                </a:solidFill>
                <a:latin typeface="Yu Gothic"/>
              </a:rPr>
              <a:t>業界全体の能力可視化を進める。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617720" y="5120640"/>
            <a:ext cx="228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C8102E"/>
                </a:solidFill>
                <a:latin typeface="Yu Gothic"/>
              </a:rPr>
              <a:t>▸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846320" y="5120640"/>
            <a:ext cx="28803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1A1A1A"/>
                </a:solidFill>
                <a:latin typeface="Yu Gothic"/>
              </a:rPr>
              <a:t>評価情報の集約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617720" y="5376672"/>
            <a:ext cx="228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C8102E"/>
                </a:solidFill>
                <a:latin typeface="Yu Gothic"/>
              </a:rPr>
              <a:t>▸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846320" y="5376672"/>
            <a:ext cx="28803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1A1A1A"/>
                </a:solidFill>
                <a:latin typeface="Yu Gothic"/>
              </a:rPr>
              <a:t>人事連携 API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617720" y="5632704"/>
            <a:ext cx="228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C8102E"/>
                </a:solidFill>
                <a:latin typeface="Yu Gothic"/>
              </a:rPr>
              <a:t>▸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846320" y="5632704"/>
            <a:ext cx="28803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1A1A1A"/>
                </a:solidFill>
                <a:latin typeface="Yu Gothic"/>
              </a:rPr>
              <a:t>業界統計データ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138160" y="2651760"/>
            <a:ext cx="3611880" cy="3291840"/>
          </a:xfrm>
          <a:prstGeom prst="rect">
            <a:avLst/>
          </a:prstGeom>
          <a:solidFill>
            <a:srgbClr val="FAFAF7"/>
          </a:solidFill>
          <a:ln w="6000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138160" y="2651760"/>
            <a:ext cx="91440" cy="3291840"/>
          </a:xfrm>
          <a:prstGeom prst="rect">
            <a:avLst/>
          </a:prstGeom>
          <a:solidFill>
            <a:srgbClr val="A00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458200" y="2971800"/>
            <a:ext cx="914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D4A017"/>
                </a:solidFill>
                <a:latin typeface="JetBrains Mono"/>
              </a:rPr>
              <a:t>03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418320" y="3017520"/>
            <a:ext cx="2148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888888"/>
                </a:solidFill>
                <a:latin typeface="JetBrains Mono"/>
              </a:rPr>
              <a:t>SOCIETY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458200" y="3520440"/>
            <a:ext cx="30632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 i="0">
                <a:solidFill>
                  <a:srgbClr val="1A1A1A"/>
                </a:solidFill>
                <a:latin typeface="Shippori Mincho"/>
              </a:rPr>
              <a:t>社会課題解決装置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458200" y="4160520"/>
            <a:ext cx="306324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50" b="0" i="0">
                <a:solidFill>
                  <a:srgbClr val="555555"/>
                </a:solidFill>
                <a:latin typeface="Yu Gothic"/>
              </a:rPr>
              <a:t>老朽インフラ点検・災害対応に</a:t>
            </a:r>
          </a:p>
          <a:p>
            <a:pPr algn="l">
              <a:lnSpc>
                <a:spcPct val="150000"/>
              </a:lnSpc>
            </a:pPr>
            <a:r>
              <a:rPr sz="1050" b="0" i="0">
                <a:solidFill>
                  <a:srgbClr val="555555"/>
                </a:solidFill>
                <a:latin typeface="Yu Gothic"/>
              </a:rPr>
              <a:t>国家資格と JDT 認定を持つ</a:t>
            </a:r>
          </a:p>
          <a:p>
            <a:pPr algn="l">
              <a:lnSpc>
                <a:spcPct val="150000"/>
              </a:lnSpc>
            </a:pPr>
            <a:r>
              <a:rPr sz="1050" b="0" i="0">
                <a:solidFill>
                  <a:srgbClr val="555555"/>
                </a:solidFill>
                <a:latin typeface="Yu Gothic"/>
              </a:rPr>
              <a:t>パイロットを派遣する。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458200" y="5120640"/>
            <a:ext cx="228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C8102E"/>
                </a:solidFill>
                <a:latin typeface="Yu Gothic"/>
              </a:rPr>
              <a:t>▸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686800" y="5120640"/>
            <a:ext cx="28803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1A1A1A"/>
                </a:solidFill>
                <a:latin typeface="Yu Gothic"/>
              </a:rPr>
              <a:t>行政連携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458200" y="5376672"/>
            <a:ext cx="228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C8102E"/>
                </a:solidFill>
                <a:latin typeface="Yu Gothic"/>
              </a:rPr>
              <a:t>▸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686800" y="5376672"/>
            <a:ext cx="28803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1A1A1A"/>
                </a:solidFill>
                <a:latin typeface="Yu Gothic"/>
              </a:rPr>
              <a:t>災害時派遣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458200" y="5632704"/>
            <a:ext cx="228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C8102E"/>
                </a:solidFill>
                <a:latin typeface="Yu Gothic"/>
              </a:rPr>
              <a:t>▸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686800" y="5632704"/>
            <a:ext cx="28803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1A1A1A"/>
                </a:solidFill>
                <a:latin typeface="Yu Gothic"/>
              </a:rPr>
              <a:t>地域貢献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40000"/>
          </a:xfrm>
          <a:prstGeom prst="rect">
            <a:avLst/>
          </a:prstGeom>
          <a:solidFill>
            <a:srgbClr val="D4A0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" y="6355080"/>
            <a:ext cx="11277295" cy="6000"/>
          </a:xfrm>
          <a:prstGeom prst="rect">
            <a:avLst/>
          </a:prstGeom>
          <a:solidFill>
            <a:srgbClr val="E6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6473952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1" i="0">
                <a:solidFill>
                  <a:srgbClr val="888888"/>
                </a:solidFill>
                <a:latin typeface="JetBrains Mono"/>
              </a:rPr>
              <a:t>JAPAN DRONE TEAM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6473952"/>
            <a:ext cx="1219169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00" b="0" i="0">
                <a:solidFill>
                  <a:srgbClr val="888888"/>
                </a:solidFill>
                <a:latin typeface="JetBrains Mono"/>
              </a:rPr>
              <a:t>2026.05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095" y="6473952"/>
            <a:ext cx="914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1" i="0">
                <a:solidFill>
                  <a:srgbClr val="D4A017"/>
                </a:solidFill>
                <a:latin typeface="JetBrains Mono"/>
              </a:rPr>
              <a:t>05 / 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548640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D4A017"/>
                </a:solidFill>
                <a:latin typeface="JetBrains Mono"/>
              </a:rPr>
              <a:t>— 04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4864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888888"/>
                </a:solidFill>
                <a:latin typeface="JetBrains Mono"/>
              </a:rPr>
              <a:t>MEMBER PORTAL FEATURES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914400"/>
            <a:ext cx="11277295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i="0">
                <a:solidFill>
                  <a:srgbClr val="1A1A1A"/>
                </a:solidFill>
                <a:latin typeface="Shippori Mincho"/>
              </a:rPr>
              <a:t>会員ポータルの 8 つの主要機能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828800"/>
            <a:ext cx="10058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  <a:latin typeface="Yu Gothic"/>
              </a:rPr>
              <a:t>ログインから評価・コミュニティ・予約まで、すべてここで完結。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2606040"/>
            <a:ext cx="2697480" cy="1828800"/>
          </a:xfrm>
          <a:prstGeom prst="rect">
            <a:avLst/>
          </a:prstGeom>
          <a:solidFill>
            <a:srgbClr val="FAFAF7"/>
          </a:solidFill>
          <a:ln w="6000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2606040"/>
            <a:ext cx="2697480" cy="28000"/>
          </a:xfrm>
          <a:prstGeom prst="rect">
            <a:avLst/>
          </a:prstGeom>
          <a:solidFill>
            <a:srgbClr val="A00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292608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 i="0">
                <a:solidFill>
                  <a:srgbClr val="A00020"/>
                </a:solidFill>
                <a:latin typeface="Shippori Mincho"/>
              </a:rPr>
              <a:t>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3474720"/>
            <a:ext cx="2148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1A1A1A"/>
                </a:solidFill>
                <a:latin typeface="Shippori Mincho"/>
              </a:rPr>
              <a:t>ダッシュボード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3886200"/>
            <a:ext cx="21488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 i="0">
                <a:solidFill>
                  <a:srgbClr val="555555"/>
                </a:solidFill>
                <a:latin typeface="Yu Gothic"/>
              </a:rPr>
              <a:t>今日やるべきこと・通知の集約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291840" y="2606040"/>
            <a:ext cx="2697480" cy="1828800"/>
          </a:xfrm>
          <a:prstGeom prst="rect">
            <a:avLst/>
          </a:prstGeom>
          <a:solidFill>
            <a:srgbClr val="FAFAF7"/>
          </a:solidFill>
          <a:ln w="6000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291840" y="2606040"/>
            <a:ext cx="2697480" cy="28000"/>
          </a:xfrm>
          <a:prstGeom prst="rect">
            <a:avLst/>
          </a:prstGeom>
          <a:solidFill>
            <a:srgbClr val="C81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566160" y="292608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 i="0">
                <a:solidFill>
                  <a:srgbClr val="C8102E"/>
                </a:solidFill>
                <a:latin typeface="Shippori Mincho"/>
              </a:rPr>
              <a:t>◆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66160" y="3474720"/>
            <a:ext cx="2148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1A1A1A"/>
                </a:solidFill>
                <a:latin typeface="Shippori Mincho"/>
              </a:rPr>
              <a:t>技術評価カルテ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566160" y="3886200"/>
            <a:ext cx="21488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 i="0">
                <a:solidFill>
                  <a:srgbClr val="555555"/>
                </a:solidFill>
                <a:latin typeface="Yu Gothic"/>
              </a:rPr>
              <a:t>6 軸 20 項目のスコア可視化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126480" y="2606040"/>
            <a:ext cx="2697480" cy="1828800"/>
          </a:xfrm>
          <a:prstGeom prst="rect">
            <a:avLst/>
          </a:prstGeom>
          <a:solidFill>
            <a:srgbClr val="FAFAF7"/>
          </a:solidFill>
          <a:ln w="6000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126480" y="2606040"/>
            <a:ext cx="2697480" cy="28000"/>
          </a:xfrm>
          <a:prstGeom prst="rect">
            <a:avLst/>
          </a:prstGeom>
          <a:solidFill>
            <a:srgbClr val="D4A0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0" y="292608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 i="0">
                <a:solidFill>
                  <a:srgbClr val="D4A017"/>
                </a:solidFill>
                <a:latin typeface="Shippori Mincho"/>
              </a:rPr>
              <a:t>◇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0" y="3474720"/>
            <a:ext cx="2148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1A1A1A"/>
                </a:solidFill>
                <a:latin typeface="Shippori Mincho"/>
              </a:rPr>
              <a:t>性格診断 16 タイプ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00800" y="3886200"/>
            <a:ext cx="21488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 i="0">
                <a:solidFill>
                  <a:srgbClr val="555555"/>
                </a:solidFill>
                <a:latin typeface="Yu Gothic"/>
              </a:rPr>
              <a:t>ドローン適性の自己理解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961120" y="2606040"/>
            <a:ext cx="2697480" cy="1828800"/>
          </a:xfrm>
          <a:prstGeom prst="rect">
            <a:avLst/>
          </a:prstGeom>
          <a:solidFill>
            <a:srgbClr val="FAFAF7"/>
          </a:solidFill>
          <a:ln w="6000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8961120" y="2606040"/>
            <a:ext cx="2697480" cy="28000"/>
          </a:xfrm>
          <a:prstGeom prst="rect">
            <a:avLst/>
          </a:prstGeom>
          <a:solidFill>
            <a:srgbClr val="1A1A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235440" y="292608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 i="0">
                <a:solidFill>
                  <a:srgbClr val="1A1A1A"/>
                </a:solidFill>
                <a:latin typeface="Shippori Mincho"/>
              </a:rPr>
              <a:t>▣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235440" y="3474720"/>
            <a:ext cx="2148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1A1A1A"/>
                </a:solidFill>
                <a:latin typeface="Shippori Mincho"/>
              </a:rPr>
              <a:t>イベントカレンダー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235440" y="3886200"/>
            <a:ext cx="21488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 i="0">
                <a:solidFill>
                  <a:srgbClr val="555555"/>
                </a:solidFill>
                <a:latin typeface="Yu Gothic"/>
              </a:rPr>
              <a:t>練習会・試験・大会の予約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4572000"/>
            <a:ext cx="2697480" cy="1828800"/>
          </a:xfrm>
          <a:prstGeom prst="rect">
            <a:avLst/>
          </a:prstGeom>
          <a:solidFill>
            <a:srgbClr val="FAFAF7"/>
          </a:solidFill>
          <a:ln w="6000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457200" y="4572000"/>
            <a:ext cx="2697480" cy="28000"/>
          </a:xfrm>
          <a:prstGeom prst="rect">
            <a:avLst/>
          </a:prstGeom>
          <a:solidFill>
            <a:srgbClr val="A00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31520" y="489204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 i="0">
                <a:solidFill>
                  <a:srgbClr val="A00020"/>
                </a:solidFill>
                <a:latin typeface="Shippori Mincho"/>
              </a:rPr>
              <a:t>✦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31520" y="5440680"/>
            <a:ext cx="2148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1A1A1A"/>
                </a:solidFill>
                <a:latin typeface="Shippori Mincho"/>
              </a:rPr>
              <a:t>ナレッジ共有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31520" y="5852160"/>
            <a:ext cx="21488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 i="0">
                <a:solidFill>
                  <a:srgbClr val="555555"/>
                </a:solidFill>
                <a:latin typeface="Yu Gothic"/>
              </a:rPr>
              <a:t>FAQ・標準運用・事故防止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291840" y="4572000"/>
            <a:ext cx="2697480" cy="1828800"/>
          </a:xfrm>
          <a:prstGeom prst="rect">
            <a:avLst/>
          </a:prstGeom>
          <a:solidFill>
            <a:srgbClr val="FAFAF7"/>
          </a:solidFill>
          <a:ln w="6000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3291840" y="4572000"/>
            <a:ext cx="2697480" cy="28000"/>
          </a:xfrm>
          <a:prstGeom prst="rect">
            <a:avLst/>
          </a:prstGeom>
          <a:solidFill>
            <a:srgbClr val="C81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3566160" y="489204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 i="0">
                <a:solidFill>
                  <a:srgbClr val="C8102E"/>
                </a:solidFill>
                <a:latin typeface="Shippori Mincho"/>
              </a:rPr>
              <a:t>✉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566160" y="5440680"/>
            <a:ext cx="2148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1A1A1A"/>
                </a:solidFill>
                <a:latin typeface="Shippori Mincho"/>
              </a:rPr>
              <a:t>チャット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566160" y="5852160"/>
            <a:ext cx="21488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 i="0">
                <a:solidFill>
                  <a:srgbClr val="555555"/>
                </a:solidFill>
                <a:latin typeface="Yu Gothic"/>
              </a:rPr>
              <a:t>1on1 / グループ / 全体放送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126480" y="4572000"/>
            <a:ext cx="2697480" cy="1828800"/>
          </a:xfrm>
          <a:prstGeom prst="rect">
            <a:avLst/>
          </a:prstGeom>
          <a:solidFill>
            <a:srgbClr val="FAFAF7"/>
          </a:solidFill>
          <a:ln w="6000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6126480" y="4572000"/>
            <a:ext cx="2697480" cy="28000"/>
          </a:xfrm>
          <a:prstGeom prst="rect">
            <a:avLst/>
          </a:prstGeom>
          <a:solidFill>
            <a:srgbClr val="D4A0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00800" y="489204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 i="0">
                <a:solidFill>
                  <a:srgbClr val="D4A017"/>
                </a:solidFill>
                <a:latin typeface="Shippori Mincho"/>
              </a:rPr>
              <a:t>▢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400800" y="5440680"/>
            <a:ext cx="2148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1A1A1A"/>
                </a:solidFill>
                <a:latin typeface="Shippori Mincho"/>
              </a:rPr>
              <a:t>掲示板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400800" y="5852160"/>
            <a:ext cx="21488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 i="0">
                <a:solidFill>
                  <a:srgbClr val="555555"/>
                </a:solidFill>
                <a:latin typeface="Yu Gothic"/>
              </a:rPr>
              <a:t>オープン議論とナレッジ化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961120" y="4572000"/>
            <a:ext cx="2697480" cy="1828800"/>
          </a:xfrm>
          <a:prstGeom prst="rect">
            <a:avLst/>
          </a:prstGeom>
          <a:solidFill>
            <a:srgbClr val="FAFAF7"/>
          </a:solidFill>
          <a:ln w="6000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8961120" y="4572000"/>
            <a:ext cx="2697480" cy="28000"/>
          </a:xfrm>
          <a:prstGeom prst="rect">
            <a:avLst/>
          </a:prstGeom>
          <a:solidFill>
            <a:srgbClr val="1A1A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9235440" y="489204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 i="0">
                <a:solidFill>
                  <a:srgbClr val="1A1A1A"/>
                </a:solidFill>
                <a:latin typeface="Shippori Mincho"/>
              </a:rPr>
              <a:t>✓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235440" y="5440680"/>
            <a:ext cx="2148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1A1A1A"/>
                </a:solidFill>
                <a:latin typeface="Shippori Mincho"/>
              </a:rPr>
              <a:t>デジタル会員証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235440" y="5852160"/>
            <a:ext cx="21488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 i="0">
                <a:solidFill>
                  <a:srgbClr val="555555"/>
                </a:solidFill>
                <a:latin typeface="Yu Gothic"/>
              </a:rPr>
              <a:t>QR 30 秒ワンタイム形式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40000"/>
          </a:xfrm>
          <a:prstGeom prst="rect">
            <a:avLst/>
          </a:prstGeom>
          <a:solidFill>
            <a:srgbClr val="D4A0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" y="6355080"/>
            <a:ext cx="11277295" cy="6000"/>
          </a:xfrm>
          <a:prstGeom prst="rect">
            <a:avLst/>
          </a:prstGeom>
          <a:solidFill>
            <a:srgbClr val="E6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6473952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1" i="0">
                <a:solidFill>
                  <a:srgbClr val="888888"/>
                </a:solidFill>
                <a:latin typeface="JetBrains Mono"/>
              </a:rPr>
              <a:t>JAPAN DRONE TEAM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6473952"/>
            <a:ext cx="1219169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00" b="0" i="0">
                <a:solidFill>
                  <a:srgbClr val="888888"/>
                </a:solidFill>
                <a:latin typeface="JetBrains Mono"/>
              </a:rPr>
              <a:t>2026.05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095" y="6473952"/>
            <a:ext cx="914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1" i="0">
                <a:solidFill>
                  <a:srgbClr val="D4A017"/>
                </a:solidFill>
                <a:latin typeface="JetBrains Mono"/>
              </a:rPr>
              <a:t>06 / 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548640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D4A017"/>
                </a:solidFill>
                <a:latin typeface="JetBrains Mono"/>
              </a:rPr>
              <a:t>— 05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4864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888888"/>
                </a:solidFill>
                <a:latin typeface="JetBrains Mono"/>
              </a:rPr>
              <a:t>IBIS TECHNICAL EVALUATION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914400"/>
            <a:ext cx="11277295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i="0">
                <a:solidFill>
                  <a:srgbClr val="1A1A1A"/>
                </a:solidFill>
                <a:latin typeface="Shippori Mincho"/>
              </a:rPr>
              <a:t>IBIS 技術評価 — 6 軸 20 項目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828800"/>
            <a:ext cx="10058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  <a:latin typeface="Yu Gothic"/>
              </a:rPr>
              <a:t>現場で本当に必要な能力を定量化する評価フレームワーク。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2606040"/>
            <a:ext cx="6675120" cy="457200"/>
          </a:xfrm>
          <a:prstGeom prst="rect">
            <a:avLst/>
          </a:prstGeom>
          <a:solidFill>
            <a:srgbClr val="FAFAF7"/>
          </a:solidFill>
          <a:ln w="4000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272491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D4A017"/>
                </a:solidFill>
                <a:latin typeface="JetBrains Mono"/>
              </a:rPr>
              <a:t>01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71600" y="2697480"/>
            <a:ext cx="2286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A1A1A"/>
                </a:solidFill>
                <a:latin typeface="Shippori Mincho"/>
              </a:rPr>
              <a:t>機体操作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40480" y="2743200"/>
            <a:ext cx="3200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888888"/>
                </a:solidFill>
                <a:latin typeface="JetBrains Mono"/>
              </a:rPr>
              <a:t>Hover / Maneuver / Precision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57200" y="3108960"/>
            <a:ext cx="6675120" cy="457200"/>
          </a:xfrm>
          <a:prstGeom prst="rect">
            <a:avLst/>
          </a:prstGeom>
          <a:solidFill>
            <a:srgbClr val="FAFAF7"/>
          </a:solidFill>
          <a:ln w="4000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2783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D4A017"/>
                </a:solidFill>
                <a:latin typeface="JetBrains Mono"/>
              </a:rPr>
              <a:t>02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3200400"/>
            <a:ext cx="2286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A1A1A"/>
                </a:solidFill>
                <a:latin typeface="Shippori Mincho"/>
              </a:rPr>
              <a:t>空間認知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40480" y="3246120"/>
            <a:ext cx="3200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888888"/>
                </a:solidFill>
                <a:latin typeface="JetBrains Mono"/>
              </a:rPr>
              <a:t>3D Awareness / Path Planning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" y="3611880"/>
            <a:ext cx="6675120" cy="457200"/>
          </a:xfrm>
          <a:prstGeom prst="rect">
            <a:avLst/>
          </a:prstGeom>
          <a:solidFill>
            <a:srgbClr val="FAFAF7"/>
          </a:solidFill>
          <a:ln w="4000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73075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D4A017"/>
                </a:solidFill>
                <a:latin typeface="JetBrains Mono"/>
              </a:rP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71600" y="3703320"/>
            <a:ext cx="2286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A1A1A"/>
                </a:solidFill>
                <a:latin typeface="Shippori Mincho"/>
              </a:rPr>
              <a:t>安全判断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840480" y="3749040"/>
            <a:ext cx="3200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888888"/>
                </a:solidFill>
                <a:latin typeface="JetBrains Mono"/>
              </a:rPr>
              <a:t>Risk / Abort / Decision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57200" y="4114800"/>
            <a:ext cx="6675120" cy="457200"/>
          </a:xfrm>
          <a:prstGeom prst="rect">
            <a:avLst/>
          </a:prstGeom>
          <a:solidFill>
            <a:srgbClr val="FAFAF7"/>
          </a:solidFill>
          <a:ln w="4000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423367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D4A017"/>
                </a:solidFill>
                <a:latin typeface="JetBrains Mono"/>
              </a:rPr>
              <a:t>04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71600" y="4206240"/>
            <a:ext cx="2286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A1A1A"/>
                </a:solidFill>
                <a:latin typeface="Shippori Mincho"/>
              </a:rPr>
              <a:t>コミュニケーション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840480" y="4251960"/>
            <a:ext cx="3200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888888"/>
                </a:solidFill>
                <a:latin typeface="JetBrains Mono"/>
              </a:rPr>
              <a:t>Brief / Report / Coord.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57200" y="4617720"/>
            <a:ext cx="6675120" cy="457200"/>
          </a:xfrm>
          <a:prstGeom prst="rect">
            <a:avLst/>
          </a:prstGeom>
          <a:solidFill>
            <a:srgbClr val="FAFAF7"/>
          </a:solidFill>
          <a:ln w="4000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" y="473659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D4A017"/>
                </a:solidFill>
                <a:latin typeface="JetBrains Mono"/>
              </a:rPr>
              <a:t>05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71600" y="4709160"/>
            <a:ext cx="2286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A1A1A"/>
                </a:solidFill>
                <a:latin typeface="Shippori Mincho"/>
              </a:rPr>
              <a:t>法令理解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840480" y="4754880"/>
            <a:ext cx="3200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888888"/>
                </a:solidFill>
                <a:latin typeface="JetBrains Mono"/>
              </a:rPr>
              <a:t>Aviation Law / Compliance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5120640"/>
            <a:ext cx="6675120" cy="457200"/>
          </a:xfrm>
          <a:prstGeom prst="rect">
            <a:avLst/>
          </a:prstGeom>
          <a:solidFill>
            <a:srgbClr val="FAFAF7"/>
          </a:solidFill>
          <a:ln w="4000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" y="523951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D4A017"/>
                </a:solidFill>
                <a:latin typeface="JetBrains Mono"/>
              </a:rPr>
              <a:t>06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371600" y="5212080"/>
            <a:ext cx="2286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A1A1A"/>
                </a:solidFill>
                <a:latin typeface="Shippori Mincho"/>
              </a:rPr>
              <a:t>緊急対応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840480" y="5257800"/>
            <a:ext cx="3200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888888"/>
                </a:solidFill>
                <a:latin typeface="JetBrains Mono"/>
              </a:rPr>
              <a:t>Emergency / Recovery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406640" y="2606040"/>
            <a:ext cx="4297680" cy="3383280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680960" y="2834640"/>
            <a:ext cx="4297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D4A017"/>
                </a:solidFill>
                <a:latin typeface="JetBrains Mono"/>
              </a:rPr>
              <a:t>GRADE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680960" y="3154680"/>
            <a:ext cx="3749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F5F5F0"/>
                </a:solidFill>
                <a:latin typeface="Shippori Mincho"/>
              </a:rPr>
              <a:t>総合グレード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680960" y="3703320"/>
            <a:ext cx="7315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D4A017"/>
                </a:solidFill>
                <a:latin typeface="Shippori Mincho"/>
              </a:rPr>
              <a:t>A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595360" y="3813048"/>
            <a:ext cx="16459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F5F5F0"/>
                </a:solidFill>
                <a:latin typeface="JetBrains Mono"/>
              </a:rPr>
              <a:t>90 〜 100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241280" y="3813048"/>
            <a:ext cx="1280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AEAEAA"/>
                </a:solidFill>
                <a:latin typeface="JetBrains Mono"/>
              </a:rPr>
              <a:t>Expert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680960" y="4206240"/>
            <a:ext cx="7315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C8102E"/>
                </a:solidFill>
                <a:latin typeface="Shippori Mincho"/>
              </a:rPr>
              <a:t>B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595360" y="4315968"/>
            <a:ext cx="16459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F5F5F0"/>
                </a:solidFill>
                <a:latin typeface="JetBrains Mono"/>
              </a:rPr>
              <a:t>75 〜 89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241280" y="4315968"/>
            <a:ext cx="1280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AEAEAA"/>
                </a:solidFill>
                <a:latin typeface="JetBrains Mono"/>
              </a:rPr>
              <a:t>Advanced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680960" y="4709160"/>
            <a:ext cx="7315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C8C8BE"/>
                </a:solidFill>
                <a:latin typeface="Shippori Mincho"/>
              </a:rPr>
              <a:t>C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595360" y="4818888"/>
            <a:ext cx="16459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F5F5F0"/>
                </a:solidFill>
                <a:latin typeface="JetBrains Mono"/>
              </a:rPr>
              <a:t>60 〜 74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241280" y="4818888"/>
            <a:ext cx="1280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AEAEAA"/>
                </a:solidFill>
                <a:latin typeface="JetBrains Mono"/>
              </a:rPr>
              <a:t>Standard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680960" y="5212080"/>
            <a:ext cx="7315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888888"/>
                </a:solidFill>
                <a:latin typeface="Shippori Mincho"/>
              </a:rPr>
              <a:t>D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595360" y="5321808"/>
            <a:ext cx="16459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F5F5F0"/>
                </a:solidFill>
                <a:latin typeface="JetBrains Mono"/>
              </a:rPr>
              <a:t>〜 59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241280" y="5321808"/>
            <a:ext cx="1280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AEAEAA"/>
                </a:solidFill>
                <a:latin typeface="JetBrains Mono"/>
              </a:rPr>
              <a:t>Trainee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40000"/>
          </a:xfrm>
          <a:prstGeom prst="rect">
            <a:avLst/>
          </a:prstGeom>
          <a:solidFill>
            <a:srgbClr val="D4A0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" y="6355080"/>
            <a:ext cx="11277295" cy="6000"/>
          </a:xfrm>
          <a:prstGeom prst="rect">
            <a:avLst/>
          </a:prstGeom>
          <a:solidFill>
            <a:srgbClr val="E6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6473952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1" i="0">
                <a:solidFill>
                  <a:srgbClr val="888888"/>
                </a:solidFill>
                <a:latin typeface="JetBrains Mono"/>
              </a:rPr>
              <a:t>JAPAN DRONE TEAM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6473952"/>
            <a:ext cx="1219169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00" b="0" i="0">
                <a:solidFill>
                  <a:srgbClr val="888888"/>
                </a:solidFill>
                <a:latin typeface="JetBrains Mono"/>
              </a:rPr>
              <a:t>2026.05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095" y="6473952"/>
            <a:ext cx="914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1" i="0">
                <a:solidFill>
                  <a:srgbClr val="D4A017"/>
                </a:solidFill>
                <a:latin typeface="JetBrains Mono"/>
              </a:rPr>
              <a:t>07 / 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548640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D4A017"/>
                </a:solidFill>
                <a:latin typeface="JetBrains Mono"/>
              </a:rPr>
              <a:t>— 06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4864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888888"/>
                </a:solidFill>
                <a:latin typeface="JetBrains Mono"/>
              </a:rPr>
              <a:t>JDT NATIONAL CHAMPIONSHIP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914400"/>
            <a:ext cx="11277295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i="0">
                <a:solidFill>
                  <a:srgbClr val="1A1A1A"/>
                </a:solidFill>
                <a:latin typeface="Shippori Mincho"/>
              </a:rPr>
              <a:t>JDT 全国大会 — 評価軸がそのまま競技に。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828800"/>
            <a:ext cx="10058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  <a:latin typeface="Yu Gothic"/>
              </a:rPr>
              <a:t>練習がそのまま競技につながる。観戦エンタメと産業発信を両立。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2606040"/>
            <a:ext cx="2697480" cy="2103120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2606040"/>
            <a:ext cx="2697480" cy="40000"/>
          </a:xfrm>
          <a:prstGeom prst="rect">
            <a:avLst/>
          </a:prstGeom>
          <a:solidFill>
            <a:srgbClr val="D4A0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2926080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D4A017"/>
                </a:solidFill>
                <a:latin typeface="JetBrains Mono"/>
              </a:rPr>
              <a:t>#01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3383280"/>
            <a:ext cx="21488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F5F5F0"/>
                </a:solidFill>
                <a:latin typeface="Shippori Mincho"/>
              </a:rPr>
              <a:t>精密ホバリング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3886200"/>
            <a:ext cx="2148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D4A017"/>
                </a:solidFill>
                <a:latin typeface="JetBrains Mono"/>
              </a:rPr>
              <a:t>PRECISION HOVER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206240"/>
            <a:ext cx="2148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 i="0">
                <a:solidFill>
                  <a:srgbClr val="C8C8BE"/>
                </a:solidFill>
                <a:latin typeface="Yu Gothic"/>
              </a:rPr>
              <a:t>ミリ単位の停止・姿勢維持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291840" y="2606040"/>
            <a:ext cx="2697480" cy="2103120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3291840" y="2606040"/>
            <a:ext cx="2697480" cy="40000"/>
          </a:xfrm>
          <a:prstGeom prst="rect">
            <a:avLst/>
          </a:prstGeom>
          <a:solidFill>
            <a:srgbClr val="D4A0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566160" y="2926080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D4A017"/>
                </a:solidFill>
                <a:latin typeface="JetBrains Mono"/>
              </a:rPr>
              <a:t>#02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566160" y="3383280"/>
            <a:ext cx="21488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F5F5F0"/>
                </a:solidFill>
                <a:latin typeface="Shippori Mincho"/>
              </a:rPr>
              <a:t>障害物走行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66160" y="3886200"/>
            <a:ext cx="2148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D4A017"/>
                </a:solidFill>
                <a:latin typeface="JetBrains Mono"/>
              </a:rPr>
              <a:t>OBSTACLE COURSE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566160" y="4206240"/>
            <a:ext cx="2148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 i="0">
                <a:solidFill>
                  <a:srgbClr val="C8C8BE"/>
                </a:solidFill>
                <a:latin typeface="Yu Gothic"/>
              </a:rPr>
              <a:t>高速移動下の回避能力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126480" y="2606040"/>
            <a:ext cx="2697480" cy="2103120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126480" y="2606040"/>
            <a:ext cx="2697480" cy="40000"/>
          </a:xfrm>
          <a:prstGeom prst="rect">
            <a:avLst/>
          </a:prstGeom>
          <a:solidFill>
            <a:srgbClr val="D4A0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926080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D4A017"/>
                </a:solidFill>
                <a:latin typeface="JetBrains Mono"/>
              </a:rPr>
              <a:t>#03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00800" y="3383280"/>
            <a:ext cx="21488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F5F5F0"/>
                </a:solidFill>
                <a:latin typeface="Shippori Mincho"/>
              </a:rPr>
              <a:t>連携飛行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0" y="3886200"/>
            <a:ext cx="2148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D4A017"/>
                </a:solidFill>
                <a:latin typeface="JetBrains Mono"/>
              </a:rPr>
              <a:t>COORDINATION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00800" y="4206240"/>
            <a:ext cx="2148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 i="0">
                <a:solidFill>
                  <a:srgbClr val="C8C8BE"/>
                </a:solidFill>
                <a:latin typeface="Yu Gothic"/>
              </a:rPr>
              <a:t>複数機の同期・タイミング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961120" y="2606040"/>
            <a:ext cx="2697480" cy="2103120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8961120" y="2606040"/>
            <a:ext cx="2697480" cy="40000"/>
          </a:xfrm>
          <a:prstGeom prst="rect">
            <a:avLst/>
          </a:prstGeom>
          <a:solidFill>
            <a:srgbClr val="D4A0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235440" y="2926080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D4A017"/>
                </a:solidFill>
                <a:latin typeface="JetBrains Mono"/>
              </a:rPr>
              <a:t>#04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235440" y="3383280"/>
            <a:ext cx="21488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F5F5F0"/>
                </a:solidFill>
                <a:latin typeface="Shippori Mincho"/>
              </a:rPr>
              <a:t>救援シナリオ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235440" y="3886200"/>
            <a:ext cx="2148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D4A017"/>
                </a:solidFill>
                <a:latin typeface="JetBrains Mono"/>
              </a:rPr>
              <a:t>RESCUE SCENARIO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235440" y="4206240"/>
            <a:ext cx="2148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 i="0">
                <a:solidFill>
                  <a:srgbClr val="C8C8BE"/>
                </a:solidFill>
                <a:latin typeface="Yu Gothic"/>
              </a:rPr>
              <a:t>災害想定下の判断と達成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57200" y="5029200"/>
            <a:ext cx="11247120" cy="1097280"/>
          </a:xfrm>
          <a:prstGeom prst="rect">
            <a:avLst/>
          </a:prstGeom>
          <a:solidFill>
            <a:srgbClr val="FAFAF7"/>
          </a:solidFill>
          <a:ln w="6000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457200" y="5029200"/>
            <a:ext cx="91440" cy="1097280"/>
          </a:xfrm>
          <a:prstGeom prst="rect">
            <a:avLst/>
          </a:prstGeom>
          <a:solidFill>
            <a:srgbClr val="A00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31520" y="521208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D4A017"/>
                </a:solidFill>
                <a:latin typeface="JetBrains Mono"/>
              </a:rPr>
              <a:t>FIRST CHAMPIONSHIP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31520" y="5532120"/>
            <a:ext cx="6400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1A1A1A"/>
                </a:solidFill>
                <a:latin typeface="Shippori Mincho"/>
              </a:rPr>
              <a:t>第 1 回開催予定: 2026 年 10 月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315200" y="5212080"/>
            <a:ext cx="4114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 i="0">
                <a:solidFill>
                  <a:srgbClr val="D4A017"/>
                </a:solidFill>
                <a:latin typeface="JetBrains Mono"/>
              </a:rPr>
              <a:t>BROADCAST PLAN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315200" y="5532120"/>
            <a:ext cx="4114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0" i="0">
                <a:solidFill>
                  <a:srgbClr val="1A1A1A"/>
                </a:solidFill>
                <a:latin typeface="Yu Gothic"/>
              </a:rPr>
              <a:t>YouTube Live 配信 / 観戦エンタメ化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40000"/>
          </a:xfrm>
          <a:prstGeom prst="rect">
            <a:avLst/>
          </a:prstGeom>
          <a:solidFill>
            <a:srgbClr val="D4A0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" y="6355080"/>
            <a:ext cx="11277295" cy="6000"/>
          </a:xfrm>
          <a:prstGeom prst="rect">
            <a:avLst/>
          </a:prstGeom>
          <a:solidFill>
            <a:srgbClr val="E6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6473952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1" i="0">
                <a:solidFill>
                  <a:srgbClr val="888888"/>
                </a:solidFill>
                <a:latin typeface="JetBrains Mono"/>
              </a:rPr>
              <a:t>JAPAN DRONE TEAM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6473952"/>
            <a:ext cx="1219169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00" b="0" i="0">
                <a:solidFill>
                  <a:srgbClr val="888888"/>
                </a:solidFill>
                <a:latin typeface="JetBrains Mono"/>
              </a:rPr>
              <a:t>2026.05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095" y="6473952"/>
            <a:ext cx="914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1" i="0">
                <a:solidFill>
                  <a:srgbClr val="D4A017"/>
                </a:solidFill>
                <a:latin typeface="JetBrains Mono"/>
              </a:rPr>
              <a:t>08 / 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548640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D4A017"/>
                </a:solidFill>
                <a:latin typeface="JetBrains Mono"/>
              </a:rPr>
              <a:t>— 07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4864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888888"/>
                </a:solidFill>
                <a:latin typeface="JetBrains Mono"/>
              </a:rPr>
              <a:t>VALUE FOR CORPORATIONS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914400"/>
            <a:ext cx="11277295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i="0">
                <a:solidFill>
                  <a:srgbClr val="1A1A1A"/>
                </a:solidFill>
                <a:latin typeface="Shippori Mincho"/>
              </a:rPr>
              <a:t>法人会員プランの価値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828800"/>
            <a:ext cx="10058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  <a:latin typeface="Yu Gothic"/>
              </a:rPr>
              <a:t>人事・採用・CSR、3 つの観点で企業価値を高める。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2606040"/>
            <a:ext cx="3611880" cy="3383280"/>
          </a:xfrm>
          <a:prstGeom prst="rect">
            <a:avLst/>
          </a:prstGeom>
          <a:solidFill>
            <a:srgbClr val="FAFAF7"/>
          </a:solidFill>
          <a:ln w="6000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2606040"/>
            <a:ext cx="3611880" cy="548640"/>
          </a:xfrm>
          <a:prstGeom prst="rect">
            <a:avLst/>
          </a:prstGeom>
          <a:solidFill>
            <a:srgbClr val="A00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2715768"/>
            <a:ext cx="30632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D4A017"/>
                </a:solidFill>
                <a:latin typeface="JetBrains Mono"/>
              </a:rPr>
              <a:t>RECRUITMENT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3383280"/>
            <a:ext cx="30632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 i="0">
                <a:solidFill>
                  <a:srgbClr val="1A1A1A"/>
                </a:solidFill>
                <a:latin typeface="Shippori Mincho"/>
              </a:rPr>
              <a:t>人材確保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114800"/>
            <a:ext cx="306324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0" i="0">
                <a:solidFill>
                  <a:srgbClr val="555555"/>
                </a:solidFill>
                <a:latin typeface="Yu Gothic"/>
              </a:rPr>
              <a:t>IBIS 認定パイロットを可視化。</a:t>
            </a:r>
          </a:p>
          <a:p>
            <a:pPr algn="l">
              <a:lnSpc>
                <a:spcPct val="150000"/>
              </a:lnSpc>
            </a:pPr>
            <a:r>
              <a:rPr sz="1100" b="0" i="0">
                <a:solidFill>
                  <a:srgbClr val="555555"/>
                </a:solidFill>
                <a:latin typeface="Yu Gothic"/>
              </a:rPr>
              <a:t>採用候補者の技術ランクを</a:t>
            </a:r>
          </a:p>
          <a:p>
            <a:pPr algn="l">
              <a:lnSpc>
                <a:spcPct val="150000"/>
              </a:lnSpc>
            </a:pPr>
            <a:r>
              <a:rPr sz="1100" b="0" i="0">
                <a:solidFill>
                  <a:srgbClr val="555555"/>
                </a:solidFill>
                <a:latin typeface="Yu Gothic"/>
              </a:rPr>
              <a:t>事前に把握できる。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212080"/>
            <a:ext cx="228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C8102E"/>
                </a:solidFill>
                <a:latin typeface="Yu Gothic"/>
              </a:rPr>
              <a:t>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0120" y="5212080"/>
            <a:ext cx="28803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1A1A1A"/>
                </a:solidFill>
                <a:latin typeface="Yu Gothic"/>
              </a:rPr>
              <a:t>認定パイロット検索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5468112"/>
            <a:ext cx="228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C8102E"/>
                </a:solidFill>
                <a:latin typeface="Yu Gothic"/>
              </a:rPr>
              <a:t>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0120" y="5468112"/>
            <a:ext cx="28803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1A1A1A"/>
                </a:solidFill>
                <a:latin typeface="Yu Gothic"/>
              </a:rPr>
              <a:t>ランク表示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1520" y="5724144"/>
            <a:ext cx="228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C8102E"/>
                </a:solidFill>
                <a:latin typeface="Yu Gothic"/>
              </a:rPr>
              <a:t>▸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0120" y="5724144"/>
            <a:ext cx="28803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1A1A1A"/>
                </a:solidFill>
                <a:latin typeface="Yu Gothic"/>
              </a:rPr>
              <a:t>経歴・実績の照会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297680" y="2606040"/>
            <a:ext cx="3611880" cy="3383280"/>
          </a:xfrm>
          <a:prstGeom prst="rect">
            <a:avLst/>
          </a:prstGeom>
          <a:solidFill>
            <a:srgbClr val="FAFAF7"/>
          </a:solidFill>
          <a:ln w="6000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297680" y="2606040"/>
            <a:ext cx="3611880" cy="548640"/>
          </a:xfrm>
          <a:prstGeom prst="rect">
            <a:avLst/>
          </a:prstGeom>
          <a:solidFill>
            <a:srgbClr val="A00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72000" y="2715768"/>
            <a:ext cx="30632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D4A017"/>
                </a:solidFill>
                <a:latin typeface="JetBrains Mono"/>
              </a:rPr>
              <a:t>HR INTEGRATION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72000" y="3383280"/>
            <a:ext cx="30632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 i="0">
                <a:solidFill>
                  <a:srgbClr val="1A1A1A"/>
                </a:solidFill>
                <a:latin typeface="Shippori Mincho"/>
              </a:rPr>
              <a:t>HR 連携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72000" y="4114800"/>
            <a:ext cx="306324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0" i="0">
                <a:solidFill>
                  <a:srgbClr val="555555"/>
                </a:solidFill>
                <a:latin typeface="Yu Gothic"/>
              </a:rPr>
              <a:t>所属社員の評価情報を</a:t>
            </a:r>
          </a:p>
          <a:p>
            <a:pPr algn="l">
              <a:lnSpc>
                <a:spcPct val="150000"/>
              </a:lnSpc>
            </a:pPr>
            <a:r>
              <a:rPr sz="1100" b="0" i="0">
                <a:solidFill>
                  <a:srgbClr val="555555"/>
                </a:solidFill>
                <a:latin typeface="Yu Gothic"/>
              </a:rPr>
              <a:t>法人管理画面で一元管理。</a:t>
            </a:r>
          </a:p>
          <a:p>
            <a:pPr algn="l">
              <a:lnSpc>
                <a:spcPct val="150000"/>
              </a:lnSpc>
            </a:pPr>
            <a:r>
              <a:rPr sz="1100" b="0" i="0">
                <a:solidFill>
                  <a:srgbClr val="555555"/>
                </a:solidFill>
                <a:latin typeface="Yu Gothic"/>
              </a:rPr>
              <a:t>人事評価の根拠データに。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0" y="5212080"/>
            <a:ext cx="228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C8102E"/>
                </a:solidFill>
                <a:latin typeface="Yu Gothic"/>
              </a:rPr>
              <a:t>▸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800600" y="5212080"/>
            <a:ext cx="28803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1A1A1A"/>
                </a:solidFill>
                <a:latin typeface="Yu Gothic"/>
              </a:rPr>
              <a:t>評価情報の閲覧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72000" y="5468112"/>
            <a:ext cx="228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C8102E"/>
                </a:solidFill>
                <a:latin typeface="Yu Gothic"/>
              </a:rPr>
              <a:t>▸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800600" y="5468112"/>
            <a:ext cx="28803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1A1A1A"/>
                </a:solidFill>
                <a:latin typeface="Yu Gothic"/>
              </a:rPr>
              <a:t>監査ログ管理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72000" y="5724144"/>
            <a:ext cx="228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C8102E"/>
                </a:solidFill>
                <a:latin typeface="Yu Gothic"/>
              </a:rPr>
              <a:t>▸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800600" y="5724144"/>
            <a:ext cx="28803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1A1A1A"/>
                </a:solidFill>
                <a:latin typeface="Yu Gothic"/>
              </a:rPr>
              <a:t>退職時の自動失効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138160" y="2606040"/>
            <a:ext cx="3611880" cy="3383280"/>
          </a:xfrm>
          <a:prstGeom prst="rect">
            <a:avLst/>
          </a:prstGeom>
          <a:solidFill>
            <a:srgbClr val="FAFAF7"/>
          </a:solidFill>
          <a:ln w="6000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138160" y="2606040"/>
            <a:ext cx="3611880" cy="548640"/>
          </a:xfrm>
          <a:prstGeom prst="rect">
            <a:avLst/>
          </a:prstGeom>
          <a:solidFill>
            <a:srgbClr val="A00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412480" y="2715768"/>
            <a:ext cx="30632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D4A017"/>
                </a:solidFill>
                <a:latin typeface="JetBrains Mono"/>
              </a:rPr>
              <a:t>SOCIAL CONTRIBUTION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412480" y="3383280"/>
            <a:ext cx="30632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 i="0">
                <a:solidFill>
                  <a:srgbClr val="1A1A1A"/>
                </a:solidFill>
                <a:latin typeface="Shippori Mincho"/>
              </a:rPr>
              <a:t>CSR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412480" y="4114800"/>
            <a:ext cx="306324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0" i="0">
                <a:solidFill>
                  <a:srgbClr val="555555"/>
                </a:solidFill>
                <a:latin typeface="Yu Gothic"/>
              </a:rPr>
              <a:t>社会インフラ点検・災害対応</a:t>
            </a:r>
          </a:p>
          <a:p>
            <a:pPr algn="l">
              <a:lnSpc>
                <a:spcPct val="150000"/>
              </a:lnSpc>
            </a:pPr>
            <a:r>
              <a:rPr sz="1100" b="0" i="0">
                <a:solidFill>
                  <a:srgbClr val="555555"/>
                </a:solidFill>
                <a:latin typeface="Yu Gothic"/>
              </a:rPr>
              <a:t>への貢献を対外発信。</a:t>
            </a:r>
          </a:p>
          <a:p>
            <a:pPr algn="l">
              <a:lnSpc>
                <a:spcPct val="150000"/>
              </a:lnSpc>
            </a:pPr>
            <a:r>
              <a:rPr sz="1100" b="0" i="0">
                <a:solidFill>
                  <a:srgbClr val="555555"/>
                </a:solidFill>
                <a:latin typeface="Yu Gothic"/>
              </a:rPr>
              <a:t>ブランド価値の向上。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412480" y="5212080"/>
            <a:ext cx="228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C8102E"/>
                </a:solidFill>
                <a:latin typeface="Yu Gothic"/>
              </a:rPr>
              <a:t>▸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641080" y="5212080"/>
            <a:ext cx="28803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1A1A1A"/>
                </a:solidFill>
                <a:latin typeface="Yu Gothic"/>
              </a:rPr>
              <a:t>災害時の派遣協力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412480" y="5468112"/>
            <a:ext cx="228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C8102E"/>
                </a:solidFill>
                <a:latin typeface="Yu Gothic"/>
              </a:rPr>
              <a:t>▸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641080" y="5468112"/>
            <a:ext cx="28803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1A1A1A"/>
                </a:solidFill>
                <a:latin typeface="Yu Gothic"/>
              </a:rPr>
              <a:t>地域貢献の認定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412480" y="5724144"/>
            <a:ext cx="228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C8102E"/>
                </a:solidFill>
                <a:latin typeface="Yu Gothic"/>
              </a:rPr>
              <a:t>▸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641080" y="5724144"/>
            <a:ext cx="28803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1A1A1A"/>
                </a:solidFill>
                <a:latin typeface="Yu Gothic"/>
              </a:rPr>
              <a:t>メディア発信支援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40000"/>
          </a:xfrm>
          <a:prstGeom prst="rect">
            <a:avLst/>
          </a:prstGeom>
          <a:solidFill>
            <a:srgbClr val="D4A0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" y="6355080"/>
            <a:ext cx="11277295" cy="6000"/>
          </a:xfrm>
          <a:prstGeom prst="rect">
            <a:avLst/>
          </a:prstGeom>
          <a:solidFill>
            <a:srgbClr val="E6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6473952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1" i="0">
                <a:solidFill>
                  <a:srgbClr val="888888"/>
                </a:solidFill>
                <a:latin typeface="JetBrains Mono"/>
              </a:rPr>
              <a:t>JAPAN DRONE TEAM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6473952"/>
            <a:ext cx="1219169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00" b="0" i="0">
                <a:solidFill>
                  <a:srgbClr val="888888"/>
                </a:solidFill>
                <a:latin typeface="JetBrains Mono"/>
              </a:rPr>
              <a:t>2026.05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095" y="6473952"/>
            <a:ext cx="914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1" i="0">
                <a:solidFill>
                  <a:srgbClr val="D4A017"/>
                </a:solidFill>
                <a:latin typeface="JetBrains Mono"/>
              </a:rPr>
              <a:t>09 / 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548640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D4A017"/>
                </a:solidFill>
                <a:latin typeface="JetBrains Mono"/>
              </a:rPr>
              <a:t>— 08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48640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888888"/>
                </a:solidFill>
                <a:latin typeface="JetBrains Mono"/>
              </a:rPr>
              <a:t>MEMBERSHIP PLANS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914400"/>
            <a:ext cx="11277295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i="0">
                <a:solidFill>
                  <a:srgbClr val="1A1A1A"/>
                </a:solidFill>
                <a:latin typeface="Shippori Mincho"/>
              </a:rPr>
              <a:t>2 つの参加プラン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828800"/>
            <a:ext cx="10058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555555"/>
                </a:solidFill>
                <a:latin typeface="Yu Gothic"/>
              </a:rPr>
              <a:t>個人と法人、それぞれに最適な参加形態を用意。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2606040"/>
            <a:ext cx="5486400" cy="3383280"/>
          </a:xfrm>
          <a:prstGeom prst="rect">
            <a:avLst/>
          </a:prstGeom>
          <a:solidFill>
            <a:srgbClr val="FAFAF7"/>
          </a:solidFill>
          <a:ln w="6000">
            <a:solidFill>
              <a:srgbClr val="E6E6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2926080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D4A017"/>
                </a:solidFill>
                <a:latin typeface="JetBrains Mono"/>
              </a:rPr>
              <a:t>INDIVIDUAL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3291840"/>
            <a:ext cx="47548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 i="0">
                <a:solidFill>
                  <a:srgbClr val="1A1A1A"/>
                </a:solidFill>
                <a:latin typeface="Shippori Mincho"/>
              </a:rPr>
              <a:t>個人会員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4023360"/>
            <a:ext cx="475488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A00020"/>
                </a:solidFill>
                <a:latin typeface="Shippori Mincho"/>
              </a:rPr>
              <a:t>無料β中（〜 2026 年 6 月）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4709160"/>
            <a:ext cx="47548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555555"/>
                </a:solidFill>
                <a:latin typeface="Yu Gothic"/>
              </a:rPr>
              <a:t>7 月以降は月額制を予定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5166360"/>
            <a:ext cx="228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D4A017"/>
                </a:solidFill>
                <a:latin typeface="Yu Gothic"/>
              </a:rPr>
              <a:t>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1560" y="5166360"/>
            <a:ext cx="4572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1A1A1A"/>
                </a:solidFill>
                <a:latin typeface="Yu Gothic"/>
              </a:rPr>
              <a:t>技術評価カルテの閲覧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5422392"/>
            <a:ext cx="228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D4A017"/>
                </a:solidFill>
                <a:latin typeface="Yu Gothic"/>
              </a:rPr>
              <a:t>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51560" y="5422392"/>
            <a:ext cx="4572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1A1A1A"/>
                </a:solidFill>
                <a:latin typeface="Yu Gothic"/>
              </a:rPr>
              <a:t>練習会・大会への参加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" y="5678424"/>
            <a:ext cx="228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D4A017"/>
                </a:solidFill>
                <a:latin typeface="Yu Gothic"/>
              </a:rPr>
              <a:t>▸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51560" y="5678424"/>
            <a:ext cx="4572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1A1A1A"/>
                </a:solidFill>
                <a:latin typeface="Yu Gothic"/>
              </a:rPr>
              <a:t>ナレッジ・掲示板アクセス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" y="5934455"/>
            <a:ext cx="228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D4A017"/>
                </a:solidFill>
                <a:latin typeface="Yu Gothic"/>
              </a:rPr>
              <a:t>▸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51560" y="5934455"/>
            <a:ext cx="4572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1A1A1A"/>
                </a:solidFill>
                <a:latin typeface="Yu Gothic"/>
              </a:rPr>
              <a:t>デジタル会員証発行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217920" y="2606040"/>
            <a:ext cx="5486400" cy="3383280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217920" y="2606040"/>
            <a:ext cx="5486400" cy="91440"/>
          </a:xfrm>
          <a:prstGeom prst="rect">
            <a:avLst/>
          </a:prstGeom>
          <a:solidFill>
            <a:srgbClr val="D4A0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83680" y="2926080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D4A017"/>
                </a:solidFill>
                <a:latin typeface="JetBrains Mono"/>
              </a:rPr>
              <a:t>CORPORATE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83680" y="3291840"/>
            <a:ext cx="47548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 i="0">
                <a:solidFill>
                  <a:srgbClr val="F5F5F0"/>
                </a:solidFill>
                <a:latin typeface="Shippori Mincho"/>
              </a:rPr>
              <a:t>法人会員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83680" y="4023360"/>
            <a:ext cx="475488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D4A017"/>
                </a:solidFill>
                <a:latin typeface="Shippori Mincho"/>
              </a:rPr>
              <a:t>年額制（人数別）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83680" y="4709160"/>
            <a:ext cx="47548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C8C8BE"/>
                </a:solidFill>
                <a:latin typeface="Yu Gothic"/>
              </a:rPr>
              <a:t>個人プランの全機能 ＋ 法人管理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83680" y="5166360"/>
            <a:ext cx="228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D4A017"/>
                </a:solidFill>
                <a:latin typeface="Yu Gothic"/>
              </a:rPr>
              <a:t>▸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812280" y="5166360"/>
            <a:ext cx="4572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F5F5F0"/>
                </a:solidFill>
                <a:latin typeface="Yu Gothic"/>
              </a:rPr>
              <a:t>所属会員の評価情報閲覧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83680" y="5422392"/>
            <a:ext cx="228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D4A017"/>
                </a:solidFill>
                <a:latin typeface="Yu Gothic"/>
              </a:rPr>
              <a:t>▸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812280" y="5422392"/>
            <a:ext cx="4572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F5F5F0"/>
                </a:solidFill>
                <a:latin typeface="Yu Gothic"/>
              </a:rPr>
              <a:t>監査ログ・退職時自動失効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583680" y="5678424"/>
            <a:ext cx="228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D4A017"/>
                </a:solidFill>
                <a:latin typeface="Yu Gothic"/>
              </a:rPr>
              <a:t>▸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812280" y="5678424"/>
            <a:ext cx="4572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F5F5F0"/>
                </a:solidFill>
                <a:latin typeface="Yu Gothic"/>
              </a:rPr>
              <a:t>人事評価 API 連携（オプション）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83680" y="5934455"/>
            <a:ext cx="228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D4A017"/>
                </a:solidFill>
                <a:latin typeface="Yu Gothic"/>
              </a:rPr>
              <a:t>▸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812280" y="5934455"/>
            <a:ext cx="4572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F5F5F0"/>
                </a:solidFill>
                <a:latin typeface="Yu Gothic"/>
              </a:rPr>
              <a:t>災害派遣協力認定（CSR）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57200" y="6217920"/>
            <a:ext cx="11247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1">
                <a:solidFill>
                  <a:srgbClr val="888888"/>
                </a:solidFill>
                <a:latin typeface="Yu Gothic"/>
              </a:rPr>
              <a:t>※ 価格・プラン内容は予告なく変更される場合があります。最新情報はお問い合わせください。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229600" y="-2743200"/>
            <a:ext cx="7315200" cy="7315200"/>
          </a:xfrm>
          <a:prstGeom prst="ellipse">
            <a:avLst/>
          </a:prstGeom>
          <a:solidFill>
            <a:srgbClr val="A00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60000"/>
          </a:xfrm>
          <a:prstGeom prst="rect">
            <a:avLst/>
          </a:prstGeom>
          <a:solidFill>
            <a:srgbClr val="D4A0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57200" y="6355080"/>
            <a:ext cx="11277295" cy="6000"/>
          </a:xfrm>
          <a:prstGeom prst="rect">
            <a:avLst/>
          </a:prstGeom>
          <a:solidFill>
            <a:srgbClr val="44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73952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1" i="0">
                <a:solidFill>
                  <a:srgbClr val="D4A017"/>
                </a:solidFill>
                <a:latin typeface="JetBrains Mono"/>
              </a:rPr>
              <a:t>JAPAN DRONE TEAM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6473952"/>
            <a:ext cx="1219169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00" b="0" i="0">
                <a:solidFill>
                  <a:srgbClr val="AEAEAA"/>
                </a:solidFill>
                <a:latin typeface="JetBrains Mono"/>
              </a:rPr>
              <a:t>2026.05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095" y="6473952"/>
            <a:ext cx="914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1" i="0">
                <a:solidFill>
                  <a:srgbClr val="D4A017"/>
                </a:solidFill>
                <a:latin typeface="JetBrains Mono"/>
              </a:rPr>
              <a:t>10 / 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82296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D4A017"/>
                </a:solidFill>
                <a:latin typeface="JetBrains Mono"/>
              </a:rPr>
              <a:t>● CONTACT &amp; PARTNERSHIP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1645920"/>
            <a:ext cx="1005840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5000" b="1" i="0">
                <a:solidFill>
                  <a:srgbClr val="F5F5F0"/>
                </a:solidFill>
                <a:latin typeface="Shippori Mincho"/>
              </a:rPr>
              <a:t>お問い合わせ・</a:t>
            </a:r>
          </a:p>
          <a:p>
            <a:pPr algn="l">
              <a:lnSpc>
                <a:spcPct val="110000"/>
              </a:lnSpc>
            </a:pPr>
            <a:r>
              <a:rPr sz="5000" b="1" i="0">
                <a:solidFill>
                  <a:srgbClr val="F5F5F0"/>
                </a:solidFill>
                <a:latin typeface="Shippori Mincho"/>
              </a:rPr>
              <a:t>パートナー募集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4023360"/>
            <a:ext cx="6400800" cy="1828800"/>
          </a:xfrm>
          <a:prstGeom prst="rect">
            <a:avLst/>
          </a:prstGeom>
          <a:solidFill>
            <a:srgbClr val="1F1F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31520" y="4023360"/>
            <a:ext cx="91440" cy="1828800"/>
          </a:xfrm>
          <a:prstGeom prst="rect">
            <a:avLst/>
          </a:prstGeom>
          <a:solidFill>
            <a:srgbClr val="D4A0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05840" y="4160520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D4A017"/>
                </a:solidFill>
                <a:latin typeface="JetBrains Mono"/>
              </a:rPr>
              <a:t>CONTACT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" y="4526280"/>
            <a:ext cx="914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D4A017"/>
                </a:solidFill>
                <a:latin typeface="JetBrains Mono"/>
              </a:rPr>
              <a:t>Web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03120" y="4526280"/>
            <a:ext cx="5029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F5F5F0"/>
                </a:solidFill>
                <a:latin typeface="Yu Gothic"/>
              </a:rPr>
              <a:t>japandroneteam.com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5840" y="4892040"/>
            <a:ext cx="914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D4A017"/>
                </a:solidFill>
                <a:latin typeface="JetBrains Mono"/>
              </a:rPr>
              <a:t>Mail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03120" y="4892040"/>
            <a:ext cx="5029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F5F5F0"/>
                </a:solidFill>
                <a:latin typeface="Yu Gothic"/>
              </a:rPr>
              <a:t>info@japandroneteam.com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" y="5257800"/>
            <a:ext cx="914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D4A017"/>
                </a:solidFill>
                <a:latin typeface="JetBrains Mono"/>
              </a:rPr>
              <a:t>運営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103120" y="5257800"/>
            <a:ext cx="5029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F5F5F0"/>
                </a:solidFill>
                <a:latin typeface="Yu Gothic"/>
              </a:rPr>
              <a:t>MAX 工業株式会社（福岡県北九州市）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406640" y="4023360"/>
            <a:ext cx="4297680" cy="1828800"/>
          </a:xfrm>
          <a:prstGeom prst="rect">
            <a:avLst/>
          </a:prstGeom>
          <a:solidFill>
            <a:srgbClr val="1F1F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406640" y="4023360"/>
            <a:ext cx="91440" cy="1828800"/>
          </a:xfrm>
          <a:prstGeom prst="rect">
            <a:avLst/>
          </a:prstGeom>
          <a:solidFill>
            <a:srgbClr val="C81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80960" y="4160520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D4A017"/>
                </a:solidFill>
                <a:latin typeface="JetBrains Mono"/>
              </a:rPr>
              <a:t>PARTNERSHIP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80960" y="4526280"/>
            <a:ext cx="3657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F5F5F0"/>
                </a:solidFill>
                <a:latin typeface="Shippori Mincho"/>
              </a:rPr>
              <a:t>パートナー募集中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983480"/>
            <a:ext cx="228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D4A017"/>
                </a:solidFill>
                <a:latin typeface="Yu Gothic"/>
              </a:rPr>
              <a:t>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09560" y="498348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C8C8BE"/>
                </a:solidFill>
                <a:latin typeface="Yu Gothic"/>
              </a:rPr>
              <a:t>スポンサー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80960" y="5276088"/>
            <a:ext cx="228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D4A017"/>
                </a:solidFill>
                <a:latin typeface="Yu Gothic"/>
              </a:rPr>
              <a:t>▸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909560" y="5276088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C8C8BE"/>
                </a:solidFill>
                <a:latin typeface="Yu Gothic"/>
              </a:rPr>
              <a:t>講師・評価員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0960" y="5568696"/>
            <a:ext cx="228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D4A017"/>
                </a:solidFill>
                <a:latin typeface="Yu Gothic"/>
              </a:rPr>
              <a:t>▸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909560" y="5568696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C8C8BE"/>
                </a:solidFill>
                <a:latin typeface="Yu Gothic"/>
              </a:rPr>
              <a:t>自治体・行政連携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